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8" r:id="rId2"/>
    <p:sldId id="260" r:id="rId3"/>
    <p:sldId id="278" r:id="rId4"/>
    <p:sldId id="277" r:id="rId5"/>
    <p:sldId id="262" r:id="rId6"/>
    <p:sldId id="263" r:id="rId7"/>
    <p:sldId id="264" r:id="rId8"/>
    <p:sldId id="279" r:id="rId9"/>
    <p:sldId id="266" r:id="rId10"/>
    <p:sldId id="267" r:id="rId11"/>
    <p:sldId id="268" r:id="rId12"/>
    <p:sldId id="281" r:id="rId13"/>
    <p:sldId id="272" r:id="rId14"/>
    <p:sldId id="270" r:id="rId15"/>
    <p:sldId id="273" r:id="rId16"/>
    <p:sldId id="282" r:id="rId17"/>
    <p:sldId id="271" r:id="rId18"/>
    <p:sldId id="283" r:id="rId19"/>
    <p:sldId id="285" r:id="rId20"/>
    <p:sldId id="274" r:id="rId21"/>
    <p:sldId id="286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ccesstoinsight.org/tipitaka/dn/dn.31.0.nara.html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499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/>
            </a:r>
            <a:br>
              <a:rPr lang="en-US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</a:br>
            <a:r>
              <a:rPr lang="en-US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CONTEMPORARY INDIA </a:t>
            </a:r>
            <a:r>
              <a:rPr lang="en-US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AND </a:t>
            </a:r>
            <a:r>
              <a:rPr lang="en-US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EDUCATION</a:t>
            </a:r>
            <a:r>
              <a:rPr lang="en-US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/>
            </a:r>
            <a:br>
              <a:rPr lang="en-US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</a:br>
            <a:r>
              <a:rPr lang="en-US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/>
            </a:r>
            <a:br>
              <a:rPr lang="en-US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</a:br>
            <a:r>
              <a:rPr lang="en-US" dirty="0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B.Ed., I Year     </a:t>
            </a:r>
            <a:r>
              <a:rPr lang="en-US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/>
            </a:r>
            <a:br>
              <a:rPr lang="en-US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</a:br>
            <a:r>
              <a:rPr lang="en-US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/>
            </a:r>
            <a:br>
              <a:rPr lang="en-US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</a:br>
            <a:r>
              <a:rPr lang="en-US" sz="3600" dirty="0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B. JANAKIRAMAN </a:t>
            </a:r>
            <a:r>
              <a:rPr lang="en-US" sz="2400" dirty="0" smtClean="0">
                <a:solidFill>
                  <a:srgbClr val="7030A0"/>
                </a:solidFill>
                <a:latin typeface="Agency FB" pitchFamily="34" charset="0"/>
                <a:cs typeface="Aharoni" pitchFamily="2" charset="-79"/>
              </a:rPr>
              <a:t>M.Sc., M.Ed., </a:t>
            </a:r>
            <a:r>
              <a:rPr lang="en-US" sz="2400" dirty="0" err="1" smtClean="0">
                <a:solidFill>
                  <a:srgbClr val="7030A0"/>
                </a:solidFill>
                <a:latin typeface="Agency FB" pitchFamily="34" charset="0"/>
                <a:cs typeface="Aharoni" pitchFamily="2" charset="-79"/>
              </a:rPr>
              <a:t>M.Phil.</a:t>
            </a:r>
            <a:r>
              <a:rPr lang="en-US" sz="2400" dirty="0" smtClean="0">
                <a:solidFill>
                  <a:srgbClr val="7030A0"/>
                </a:solidFill>
                <a:latin typeface="Agency FB" pitchFamily="34" charset="0"/>
                <a:cs typeface="Aharoni" pitchFamily="2" charset="-79"/>
              </a:rPr>
              <a:t>, SLET(</a:t>
            </a:r>
            <a:r>
              <a:rPr lang="en-US" sz="2400" dirty="0" err="1" smtClean="0">
                <a:solidFill>
                  <a:srgbClr val="7030A0"/>
                </a:solidFill>
                <a:latin typeface="Agency FB" pitchFamily="34" charset="0"/>
                <a:cs typeface="Aharoni" pitchFamily="2" charset="-79"/>
              </a:rPr>
              <a:t>Edn</a:t>
            </a:r>
            <a:r>
              <a:rPr lang="en-US" sz="2400" dirty="0" smtClean="0">
                <a:solidFill>
                  <a:srgbClr val="7030A0"/>
                </a:solidFill>
                <a:latin typeface="Agency FB" pitchFamily="34" charset="0"/>
                <a:cs typeface="Aharoni" pitchFamily="2" charset="-79"/>
              </a:rPr>
              <a:t>) ., (</a:t>
            </a:r>
            <a:r>
              <a:rPr lang="en-US" sz="2400" dirty="0" err="1" smtClean="0">
                <a:solidFill>
                  <a:srgbClr val="7030A0"/>
                </a:solidFill>
                <a:latin typeface="Agency FB" pitchFamily="34" charset="0"/>
                <a:cs typeface="Aharoni" pitchFamily="2" charset="-79"/>
              </a:rPr>
              <a:t>Ph.D</a:t>
            </a:r>
            <a:r>
              <a:rPr lang="en-US" sz="2400" dirty="0" smtClean="0">
                <a:solidFill>
                  <a:srgbClr val="7030A0"/>
                </a:solidFill>
                <a:latin typeface="Agency FB" pitchFamily="34" charset="0"/>
                <a:cs typeface="Aharoni" pitchFamily="2" charset="-79"/>
              </a:rPr>
              <a:t>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002060"/>
                </a:solidFill>
              </a:rPr>
              <a:t>Assistant Professor,</a:t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dirty="0" err="1" smtClean="0">
                <a:solidFill>
                  <a:srgbClr val="002060"/>
                </a:solidFill>
              </a:rPr>
              <a:t>Subham</a:t>
            </a:r>
            <a:r>
              <a:rPr lang="en-US" dirty="0" smtClean="0">
                <a:solidFill>
                  <a:srgbClr val="002060"/>
                </a:solidFill>
              </a:rPr>
              <a:t> College of Education,</a:t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dirty="0" err="1" smtClean="0">
                <a:solidFill>
                  <a:srgbClr val="002060"/>
                </a:solidFill>
              </a:rPr>
              <a:t>Madurantakam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  <a:br>
              <a:rPr lang="en-US" dirty="0" smtClean="0">
                <a:solidFill>
                  <a:srgbClr val="002060"/>
                </a:solidFill>
              </a:rPr>
            </a:b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Merits of Vedic Education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lnSpc>
                <a:spcPct val="220000"/>
              </a:lnSpc>
              <a:buAutoNum type="arabicPeriod"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Education was free for all Eligible learners.</a:t>
            </a:r>
          </a:p>
          <a:p>
            <a:pPr marL="514350" indent="-514350">
              <a:lnSpc>
                <a:spcPct val="220000"/>
              </a:lnSpc>
              <a:buAutoNum type="arabicPeriod"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Teaching-learning process took place in natural surrounding.</a:t>
            </a:r>
          </a:p>
          <a:p>
            <a:pPr marL="514350" indent="-514350">
              <a:lnSpc>
                <a:spcPct val="220000"/>
              </a:lnSpc>
              <a:buAutoNum type="arabicPeriod"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Pupils lived in a simple and pure life of ‘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Brahmacharya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.’</a:t>
            </a:r>
          </a:p>
          <a:p>
            <a:pPr marL="514350" indent="-514350">
              <a:lnSpc>
                <a:spcPct val="220000"/>
              </a:lnSpc>
              <a:buAutoNum type="arabicPeriod"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Teachers commanded high respect and dignity from all the sections of the society.</a:t>
            </a:r>
          </a:p>
          <a:p>
            <a:pPr marL="514350" indent="-514350">
              <a:lnSpc>
                <a:spcPct val="220000"/>
              </a:lnSpc>
              <a:buAutoNum type="arabicPeriod"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All pupils were treated alike irrespective of their social status.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Demerits of Vedic Education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Education was provided only to Brahmins, </a:t>
            </a:r>
            <a:r>
              <a:rPr lang="en-US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Kshatriyas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Vaisyas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and denied to </a:t>
            </a:r>
            <a:r>
              <a:rPr lang="en-US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Sudhras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Women Education was not given any importance.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Medium of instruction was Sanskrit.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Some considered the service rendered by pupils in the household activities of the teacher, as slavery.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Vedas were given undue importance in the curriculum.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Buddhist system of Education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600200"/>
            <a:ext cx="5257800" cy="48768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Bhudhhism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, the religion founded by Lord Buddha, who was born in India in the 6</a:t>
            </a:r>
            <a:r>
              <a:rPr lang="en-US" baseline="30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Century B.C. </a:t>
            </a:r>
          </a:p>
          <a:p>
            <a:pPr>
              <a:lnSpc>
                <a:spcPct val="170000"/>
              </a:lnSpc>
            </a:pP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 three works are</a:t>
            </a:r>
          </a:p>
          <a:p>
            <a:pPr>
              <a:lnSpc>
                <a:spcPct val="170000"/>
              </a:lnSpc>
              <a:buNone/>
            </a:pP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‘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Suttas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’ (utterances) </a:t>
            </a:r>
          </a:p>
          <a:p>
            <a:pPr>
              <a:lnSpc>
                <a:spcPct val="170000"/>
              </a:lnSpc>
              <a:buNone/>
            </a:pP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‘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Vinaya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’ (rules of discipline)</a:t>
            </a:r>
          </a:p>
          <a:p>
            <a:pPr>
              <a:lnSpc>
                <a:spcPct val="170000"/>
              </a:lnSpc>
              <a:buNone/>
            </a:pP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‘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Abhidhamma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’ (Philosophical discussion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170000"/>
              </a:lnSpc>
            </a:pPr>
            <a:endParaRPr lang="en-US" dirty="0"/>
          </a:p>
        </p:txBody>
      </p:sp>
      <p:pic>
        <p:nvPicPr>
          <p:cNvPr id="5122" name="Picture 2" descr="C:\Users\Raman\Downloads\download (8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 bwMode="auto">
          <a:xfrm>
            <a:off x="5743575" y="1676400"/>
            <a:ext cx="3171826" cy="5029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Teachings of Buddha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four Noble Truths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There is suffering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There is a cause of suffering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There is  cessation of  suffering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There is a way leading to cessation of suffering (NIRVANA)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PRINCIPLES OF BUDDHISM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Paphajja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Ceremony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Duration - 12 Years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Dress-   Yellow Cloths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Language-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Palli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Eight fold path of </a:t>
            </a:r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NIRVANA</a:t>
            </a:r>
          </a:p>
          <a:p>
            <a:pPr>
              <a:lnSpc>
                <a:spcPct val="150000"/>
              </a:lnSpc>
              <a:buNone/>
            </a:pPr>
            <a:r>
              <a:rPr lang="en-US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Right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Faith, Resolve, Action,  Living,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Speech, effort, Thinking, Concentration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Aims of Education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Development of Personality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Physical and Intellectual development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Religious and Spiritual development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Character building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Promotion of social efficiency and happiness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Presentation of spread of culture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Aims of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953000" cy="4906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Development of Personality.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The goal of Buddhist education is to attain wisdom.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Physical and Intellectual development.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Religious and Spiritual development.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 Character building.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Promotion of social efficiency and happiness.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Presentation of spread of culture.</a:t>
            </a:r>
          </a:p>
          <a:p>
            <a:endParaRPr lang="en-US" dirty="0"/>
          </a:p>
        </p:txBody>
      </p:sp>
      <p:pic>
        <p:nvPicPr>
          <p:cNvPr id="6146" name="Picture 2" descr="C:\Users\Raman\Downloads\download (9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357812" y="1371600"/>
            <a:ext cx="3633788" cy="5105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Curriculum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6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 curriculum was  spiritual in nature. The aim of Education was to attain salvation. In primary Education 3 R’s (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Reading, Writing and Arithmetic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were taught. </a:t>
            </a:r>
          </a:p>
          <a:p>
            <a:pPr>
              <a:lnSpc>
                <a:spcPct val="16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 higher education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religion, philosophy,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ayurveda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military training 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etc., were included. Everyone was free to choose his subject without any restriction.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Methods of Teaching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Core of Buddha’s teaching contains three major points,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Discipline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Meditation and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Wisdom-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Wisdom is the goal and deep meditation or concentration in the crucial process toward achieving wisdom.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Discipline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648200" cy="4953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3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Discipline through observing the precepts, is the method that helps one to achieve deep meditation; wisdom will then be realized naturally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C:\Users\Raman\Downloads\images (1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 bwMode="auto">
          <a:xfrm>
            <a:off x="5167312" y="1371600"/>
            <a:ext cx="3824288" cy="533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Policy Frameworks on Education: Pre-Independent India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3399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Vedic System of Education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Buddhist System of Education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endParaRPr lang="en-US" sz="440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Merits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Students were admitted for education without any discrimination of sex and caste.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Vedas and rituals were denied.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Subjects of human utility like medicine, painting, sculpture, Mathematics and astronomy were given importance.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People’s language of ‘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Palli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’ was employed as medium of instruction.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Universities were established for higher education.</a:t>
            </a:r>
          </a:p>
          <a:p>
            <a:pPr marL="514350" indent="-514350">
              <a:buAutoNum type="arabicPeriod"/>
            </a:pP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Budhha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Bikshus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were the teachers.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Righteous conduct and pure life were stressed.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References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buAutoNum type="arabicPeriod"/>
            </a:pP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Bhushan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Ritu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Indian History(Ancient Indian History) volume 1,shree publishers &amp;     </a:t>
            </a:r>
          </a:p>
          <a:p>
            <a:pPr>
              <a:lnSpc>
                <a:spcPct val="200000"/>
              </a:lnSpc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        Distributers, New Delhi,2010,P.52.</a:t>
            </a:r>
          </a:p>
          <a:p>
            <a:pPr>
              <a:lnSpc>
                <a:spcPct val="200000"/>
              </a:lnSpc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2.Nagarajan K (2009),Education in the Emerging  Indian Society, Ram Publication,        Chennai.</a:t>
            </a:r>
          </a:p>
          <a:p>
            <a:pPr>
              <a:lnSpc>
                <a:spcPct val="200000"/>
              </a:lnSpc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3.Periannan (2016),Contemporary India and Education,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Vanitha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Pathippagam,Chennai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200000"/>
              </a:lnSpc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1800" u="sng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18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http://www.accesstoinsight.org/tipitaka/dn/dn.31.0.nara.html</a:t>
            </a:r>
            <a:endParaRPr lang="en-US" sz="18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  <a:buNone/>
            </a:pPr>
            <a:r>
              <a:rPr lang="en-US" sz="1800" u="sng" dirty="0" smtClean="0">
                <a:latin typeface="Times New Roman" pitchFamily="18" charset="0"/>
                <a:cs typeface="Times New Roman" pitchFamily="18" charset="0"/>
              </a:rPr>
              <a:t> 5.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http://www.archive.mu.ac.in,op.cit. </a:t>
            </a:r>
            <a:endParaRPr lang="en-US" sz="1800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26162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Algerian" pitchFamily="82" charset="0"/>
              </a:rPr>
              <a:t>Thank you</a:t>
            </a:r>
            <a:endParaRPr lang="en-US" dirty="0">
              <a:solidFill>
                <a:srgbClr val="FF0000"/>
              </a:solidFill>
              <a:latin typeface="Algerian" pitchFamily="82" charset="0"/>
            </a:endParaRPr>
          </a:p>
        </p:txBody>
      </p:sp>
      <p:pic>
        <p:nvPicPr>
          <p:cNvPr id="8194" name="Picture 2" descr="C:\Users\Raman\Downloads\download (1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52400"/>
            <a:ext cx="8762999" cy="6553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Objectives of Vedic Education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Physical and Intellectual development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Teacher Centered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Religious and Spiritual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Knowledge the third eye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Not Merely book learning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Preservation and Spread of Culture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Development of Character and Personality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Vedic System of Education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876800" cy="51054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Vedas are known as ‘</a:t>
            </a:r>
            <a:r>
              <a:rPr lang="en-US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Sruthi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’.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Sruthi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means those which are directly heard and they are divine revelations.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term ‘</a:t>
            </a:r>
            <a:r>
              <a:rPr lang="en-US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Veda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’ means Knowledge or Wisdom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Basic Vedas : There are four Types,</a:t>
            </a:r>
          </a:p>
          <a:p>
            <a:pPr marL="514350" indent="-514350">
              <a:lnSpc>
                <a:spcPct val="150000"/>
              </a:lnSpc>
              <a:buNone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1.   Rig Veda </a:t>
            </a:r>
          </a:p>
          <a:p>
            <a:pPr marL="514350" indent="-514350">
              <a:lnSpc>
                <a:spcPct val="150000"/>
              </a:lnSpc>
              <a:buNone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2.  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Yajur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Veda </a:t>
            </a:r>
          </a:p>
          <a:p>
            <a:pPr marL="514350" indent="-514350">
              <a:lnSpc>
                <a:spcPct val="150000"/>
              </a:lnSpc>
              <a:buNone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  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Veda</a:t>
            </a:r>
          </a:p>
          <a:p>
            <a:pPr marL="514350" indent="-514350">
              <a:lnSpc>
                <a:spcPct val="150000"/>
              </a:lnSpc>
              <a:buNone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4.  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Atharvana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Veda</a:t>
            </a:r>
          </a:p>
          <a:p>
            <a:endParaRPr lang="en-US" dirty="0"/>
          </a:p>
        </p:txBody>
      </p:sp>
      <p:pic>
        <p:nvPicPr>
          <p:cNvPr id="3074" name="Picture 2" descr="C:\Users\Raman\Downloads\download (4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 bwMode="auto">
          <a:xfrm>
            <a:off x="5410200" y="1371600"/>
            <a:ext cx="3505200" cy="5257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Vedanthic Education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Aims of Education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 spiritual personality is the central core of the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Vedantha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Philosophy. In education we have to ‘Respect the individual personality’ as the object of transformation.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Education should help pupils for their self-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realisation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Development of personality.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Curriculum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 Vedic curriculum consisted of the learning of Vedas, Upanishads,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Siksha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Kalpa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Vyakarna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Niraktha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Chanda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Jyothisha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Study of classics like Ramayana and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Mahabaratha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None/>
            </a:pP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Vedanthic Education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en-US" dirty="0" smtClean="0"/>
              <a:t>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Gurukula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System of Education</a:t>
            </a:r>
          </a:p>
          <a:p>
            <a:pPr>
              <a:lnSpc>
                <a:spcPct val="170000"/>
              </a:lnSpc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Children had to spend their students days, called ‘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Brahmacharya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’ at the residence of the ‘Guru’ called ‘Ashram’, which were generally located on the outskirts of towns.</a:t>
            </a:r>
          </a:p>
          <a:p>
            <a:pPr>
              <a:lnSpc>
                <a:spcPct val="17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All facilities like free food, clothes and stay were provided in the Ashram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7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4.Method of Teaching</a:t>
            </a:r>
          </a:p>
          <a:p>
            <a:pPr>
              <a:lnSpc>
                <a:spcPct val="17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Saravana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Listening of text</a:t>
            </a:r>
          </a:p>
          <a:p>
            <a:pPr>
              <a:lnSpc>
                <a:spcPct val="170000"/>
              </a:lnSpc>
              <a:buNone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Manana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 Reflection on their meaning</a:t>
            </a:r>
          </a:p>
          <a:p>
            <a:pPr>
              <a:lnSpc>
                <a:spcPct val="170000"/>
              </a:lnSpc>
              <a:buNone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Nididyasana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 Meditation as the  methods to master knowledge.</a:t>
            </a:r>
          </a:p>
          <a:p>
            <a:pPr>
              <a:lnSpc>
                <a:spcPct val="170000"/>
              </a:lnSpc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Teacher –student’s  relationship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Every student was required to serve his teacher  compulsorily.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students obeyed the guru, any violation of Guru’s instructions give punishment.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Guru had full autonomy.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Teacher centered Education.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Lecture method is used.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Sanskrit language used.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Role of Teacher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5181600" cy="51054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Teacher influenced the learner through his life method.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Teacher was considered as the spiritual father of the students.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Teachers are higher calibers.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Teacher possessed high moral character.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dirty="0"/>
          </a:p>
        </p:txBody>
      </p:sp>
      <p:pic>
        <p:nvPicPr>
          <p:cNvPr id="4098" name="Picture 2" descr="C:\Users\Raman\Downloads\download (6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 bwMode="auto">
          <a:xfrm>
            <a:off x="5400674" y="1524000"/>
            <a:ext cx="3514725" cy="5181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Discipline in Vedic system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Students were promoted to maintain self discipline through life.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Punishment were given for indiscipline.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Schedule were maintained to reduce the incidence of interpersonal conflicts and indiscipline.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Compulsory </a:t>
            </a:r>
            <a:r>
              <a:rPr lang="en-US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Brahmacharya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</TotalTime>
  <Words>945</Words>
  <Application>Microsoft Office PowerPoint</Application>
  <PresentationFormat>On-screen Show (4:3)</PresentationFormat>
  <Paragraphs>126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 CONTEMPORARY INDIA AND EDUCATION  B.Ed., I Year       B. JANAKIRAMAN M.Sc., M.Ed., M.Phil., SLET(Edn) ., (Ph.D) Assistant Professor, Subham College of Education, Madurantakam. </vt:lpstr>
      <vt:lpstr>Policy Frameworks on Education: Pre-Independent India</vt:lpstr>
      <vt:lpstr>Objectives of Vedic Education</vt:lpstr>
      <vt:lpstr>Vedic System of Education </vt:lpstr>
      <vt:lpstr>Vedanthic Education</vt:lpstr>
      <vt:lpstr>Vedanthic Education</vt:lpstr>
      <vt:lpstr>Teacher –student’s  relationship</vt:lpstr>
      <vt:lpstr>Role of Teacher</vt:lpstr>
      <vt:lpstr>Discipline in Vedic system</vt:lpstr>
      <vt:lpstr>Merits of Vedic Education</vt:lpstr>
      <vt:lpstr>Demerits of Vedic Education</vt:lpstr>
      <vt:lpstr>Buddhist system of Education</vt:lpstr>
      <vt:lpstr>The Teachings of Buddha</vt:lpstr>
      <vt:lpstr>PRINCIPLES OF BUDDHISM</vt:lpstr>
      <vt:lpstr>Aims of Education</vt:lpstr>
      <vt:lpstr>Aims of Education</vt:lpstr>
      <vt:lpstr>Curriculum</vt:lpstr>
      <vt:lpstr>Methods of Teaching</vt:lpstr>
      <vt:lpstr>Discipline</vt:lpstr>
      <vt:lpstr>Merits</vt:lpstr>
      <vt:lpstr>References</vt:lpstr>
      <vt:lpstr>Thank you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CONTEMPORARY INDIA AND EDUCATION       BY B. JANAKIRAMAN M.Sc., M.Ed., M.Phil., SLET(Edn) ., (Ph.D) Assistant Professor, Subham College of Education, Madurantakam. </dc:title>
  <dc:creator>Raman</dc:creator>
  <cp:lastModifiedBy>Joshua</cp:lastModifiedBy>
  <cp:revision>31</cp:revision>
  <dcterms:created xsi:type="dcterms:W3CDTF">2006-08-16T00:00:00Z</dcterms:created>
  <dcterms:modified xsi:type="dcterms:W3CDTF">2020-06-15T12:41:59Z</dcterms:modified>
</cp:coreProperties>
</file>